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8" r:id="rId1"/>
  </p:sldMasterIdLst>
  <p:notesMasterIdLst>
    <p:notesMasterId r:id="rId29"/>
  </p:notesMasterIdLst>
  <p:sldIdLst>
    <p:sldId id="256" r:id="rId2"/>
    <p:sldId id="257" r:id="rId3"/>
    <p:sldId id="266" r:id="rId4"/>
    <p:sldId id="267" r:id="rId5"/>
    <p:sldId id="258" r:id="rId6"/>
    <p:sldId id="259" r:id="rId7"/>
    <p:sldId id="260" r:id="rId8"/>
    <p:sldId id="261" r:id="rId9"/>
    <p:sldId id="268" r:id="rId10"/>
    <p:sldId id="269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87" r:id="rId19"/>
    <p:sldId id="270" r:id="rId20"/>
    <p:sldId id="262" r:id="rId21"/>
    <p:sldId id="263" r:id="rId22"/>
    <p:sldId id="281" r:id="rId23"/>
    <p:sldId id="282" r:id="rId24"/>
    <p:sldId id="283" r:id="rId25"/>
    <p:sldId id="284" r:id="rId26"/>
    <p:sldId id="280" r:id="rId27"/>
    <p:sldId id="286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146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38D54-33BA-4EEE-BA0B-BC989C9A31A8}" type="datetimeFigureOut">
              <a:rPr lang="ro-RO" smtClean="0"/>
              <a:t>20.11.2025</a:t>
            </a:fld>
            <a:endParaRPr lang="ro-RO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0E8D6-2E6E-4318-BE5A-2D8647FE08E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75696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E8D6-2E6E-4318-BE5A-2D8647FE08E2}" type="slidenum">
              <a:rPr lang="ro-RO" smtClean="0"/>
              <a:t>21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66062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/>
              <a:t>Faceți clic pentru a edita stilul de subtitlu coordonator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8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u și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16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1411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91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9606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evărat sau f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85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9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76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98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25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01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42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31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68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56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o-RO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95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8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drive/u/1/folders/1reoXHgGWfukdd6uJPu-kLdNt0-6XNq0_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713221" cy="1320800"/>
          </a:xfrm>
        </p:spPr>
        <p:txBody>
          <a:bodyPr>
            <a:normAutofit/>
          </a:bodyPr>
          <a:lstStyle/>
          <a:p>
            <a:pPr algn="ctr"/>
            <a:r>
              <a:rPr sz="2800" b="1" dirty="0" err="1"/>
              <a:t>Întâlnirea</a:t>
            </a:r>
            <a:r>
              <a:rPr sz="2800" b="1" dirty="0"/>
              <a:t> Transnațională </a:t>
            </a:r>
            <a:br>
              <a:rPr lang="ro-RO" sz="2800" b="1" dirty="0"/>
            </a:br>
            <a:r>
              <a:rPr sz="2800" b="1" dirty="0"/>
              <a:t>de </a:t>
            </a:r>
            <a:r>
              <a:rPr sz="2800" b="1" dirty="0" err="1"/>
              <a:t>Proiect</a:t>
            </a:r>
            <a:r>
              <a:rPr lang="ro-RO" sz="2800" b="1" dirty="0"/>
              <a:t> nr.1 – Macedonia de Nord</a:t>
            </a:r>
            <a:endParaRPr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929" y="1838205"/>
            <a:ext cx="6347714" cy="3880773"/>
          </a:xfrm>
        </p:spPr>
        <p:txBody>
          <a:bodyPr/>
          <a:lstStyle/>
          <a:p>
            <a:r>
              <a:rPr dirty="0"/>
              <a:t>Learn Outside, Smile and Shine</a:t>
            </a:r>
            <a:endParaRPr lang="ro-RO" dirty="0"/>
          </a:p>
          <a:p>
            <a:r>
              <a:rPr lang="ro-RO" dirty="0"/>
              <a:t>2025-1-RO01-KA210-SCH-000354299</a:t>
            </a:r>
            <a:endParaRPr dirty="0"/>
          </a:p>
          <a:p>
            <a:r>
              <a:rPr dirty="0"/>
              <a:t>Erasmus+ KA210-SCH</a:t>
            </a:r>
            <a:endParaRPr lang="en-US" dirty="0"/>
          </a:p>
          <a:p>
            <a:pPr marL="0" indent="0">
              <a:buNone/>
            </a:pPr>
            <a:endParaRPr dirty="0"/>
          </a:p>
          <a:p>
            <a:r>
              <a:rPr dirty="0" err="1"/>
              <a:t>Kičevo</a:t>
            </a:r>
            <a:r>
              <a:rPr dirty="0"/>
              <a:t>, Macedonia de Nord</a:t>
            </a:r>
          </a:p>
          <a:p>
            <a:r>
              <a:rPr lang="ro-RO" dirty="0"/>
              <a:t>10</a:t>
            </a:r>
            <a:r>
              <a:rPr dirty="0"/>
              <a:t>–1</a:t>
            </a:r>
            <a:r>
              <a:rPr lang="ro-RO" dirty="0"/>
              <a:t>3</a:t>
            </a:r>
            <a:r>
              <a:rPr dirty="0"/>
              <a:t> </a:t>
            </a:r>
            <a:r>
              <a:rPr dirty="0" err="1"/>
              <a:t>noiembrie</a:t>
            </a:r>
            <a:r>
              <a:rPr dirty="0"/>
              <a:t> 2025</a:t>
            </a:r>
            <a:endParaRPr lang="en-US" dirty="0"/>
          </a:p>
          <a:p>
            <a:pPr marL="0" indent="0">
              <a:buNone/>
            </a:pPr>
            <a:endParaRPr lang="ro-RO" dirty="0"/>
          </a:p>
          <a:p>
            <a:r>
              <a:rPr lang="ro-RO" dirty="0"/>
              <a:t>Prof. </a:t>
            </a:r>
            <a:r>
              <a:rPr lang="ro-RO" dirty="0" err="1"/>
              <a:t>Belașcu</a:t>
            </a:r>
            <a:r>
              <a:rPr lang="ro-RO" dirty="0"/>
              <a:t> Alexandra </a:t>
            </a:r>
          </a:p>
          <a:p>
            <a:r>
              <a:rPr lang="ro-RO" dirty="0"/>
              <a:t>Prof. Paraschivescu Alina</a:t>
            </a:r>
            <a:endParaRPr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23A27089-694A-1896-BAE6-D8FFB8278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597" y="2691645"/>
            <a:ext cx="2906479" cy="2947155"/>
          </a:xfrm>
          <a:prstGeom prst="rect">
            <a:avLst/>
          </a:prstGeom>
        </p:spPr>
      </p:pic>
      <p:pic>
        <p:nvPicPr>
          <p:cNvPr id="1026" name="Picture 2" descr="Contact - CASCADE">
            <a:extLst>
              <a:ext uri="{FF2B5EF4-FFF2-40B4-BE49-F238E27FC236}">
                <a16:creationId xmlns:a16="http://schemas.microsoft.com/office/drawing/2014/main" id="{9D7204EE-B4BF-BA09-7CF5-3CA10C5F6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77346"/>
            <a:ext cx="2880612" cy="60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73E5175-9198-C17D-9753-A32E49AB95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87" t="21470" r="19456" b="62970"/>
          <a:stretch/>
        </p:blipFill>
        <p:spPr bwMode="auto">
          <a:xfrm>
            <a:off x="609599" y="114191"/>
            <a:ext cx="3465638" cy="4954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Peste 6.400 fotografii de stoc, fotografii și imagini scutite de ...">
            <a:extLst>
              <a:ext uri="{FF2B5EF4-FFF2-40B4-BE49-F238E27FC236}">
                <a16:creationId xmlns:a16="http://schemas.microsoft.com/office/drawing/2014/main" id="{FB60EC90-2D05-1184-D03A-0E7C0D47F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020" y="1672320"/>
            <a:ext cx="1394461" cy="92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99B1E73A-595E-59E7-5538-C8F6F8382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AEC0BA1C-3E7D-EA5B-C165-B0735991C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5122" name="Picture 2" descr="May be an image of studying">
            <a:extLst>
              <a:ext uri="{FF2B5EF4-FFF2-40B4-BE49-F238E27FC236}">
                <a16:creationId xmlns:a16="http://schemas.microsoft.com/office/drawing/2014/main" id="{C0D9F8D3-EC0C-AB1D-D66C-873940A6A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809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A6A09F3-8AC3-D523-AE3A-4C6982B0A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68C44AA5-077A-9009-5635-C5A74DCBA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9218" name="Picture 2" descr="May be an image of grass">
            <a:extLst>
              <a:ext uri="{FF2B5EF4-FFF2-40B4-BE49-F238E27FC236}">
                <a16:creationId xmlns:a16="http://schemas.microsoft.com/office/drawing/2014/main" id="{32BD95C9-F5AD-2F4A-E331-ABB4506A3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139" y="0"/>
            <a:ext cx="9430139" cy="707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reptunghi 3">
            <a:extLst>
              <a:ext uri="{FF2B5EF4-FFF2-40B4-BE49-F238E27FC236}">
                <a16:creationId xmlns:a16="http://schemas.microsoft.com/office/drawing/2014/main" id="{3E227A4E-88EB-D4BE-01DE-02B5A2518AF2}"/>
              </a:ext>
            </a:extLst>
          </p:cNvPr>
          <p:cNvSpPr/>
          <p:nvPr/>
        </p:nvSpPr>
        <p:spPr>
          <a:xfrm>
            <a:off x="0" y="816637"/>
            <a:ext cx="91364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Drumul Emoțiilor, învățăm să ne exprimăm și să ne conectăm</a:t>
            </a:r>
            <a:endParaRPr lang="ro-RO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1176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9D48C050-E085-A8C7-87E8-784D60357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057D3995-74DF-65A5-6C30-FCA51BD57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10244" name="Picture 4" descr="May be an image of studying and text">
            <a:extLst>
              <a:ext uri="{FF2B5EF4-FFF2-40B4-BE49-F238E27FC236}">
                <a16:creationId xmlns:a16="http://schemas.microsoft.com/office/drawing/2014/main" id="{DB3093BB-9DD9-3EC5-A2E6-7C2FEFB1C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211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DD11B7B-16DC-717F-36BC-EBEFA959E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E8D0C111-D799-EA39-E838-B1C4335D4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11268" name="Picture 4" descr="No photo description available.">
            <a:extLst>
              <a:ext uri="{FF2B5EF4-FFF2-40B4-BE49-F238E27FC236}">
                <a16:creationId xmlns:a16="http://schemas.microsoft.com/office/drawing/2014/main" id="{E05FF33A-D0D9-AB69-4B74-5CE733B92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622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D722BB92-B299-9180-2735-495E1CE26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BE6113E9-D86F-0B0F-C079-7C3AE819D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12290" name="Picture 2" descr="May be an image of studying, football, soccer and grass">
            <a:extLst>
              <a:ext uri="{FF2B5EF4-FFF2-40B4-BE49-F238E27FC236}">
                <a16:creationId xmlns:a16="http://schemas.microsoft.com/office/drawing/2014/main" id="{E03D31F9-B9E8-625E-5179-4630F19F9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reptunghi 3">
            <a:extLst>
              <a:ext uri="{FF2B5EF4-FFF2-40B4-BE49-F238E27FC236}">
                <a16:creationId xmlns:a16="http://schemas.microsoft.com/office/drawing/2014/main" id="{83788B34-504D-568A-018D-CB61195D13BB}"/>
              </a:ext>
            </a:extLst>
          </p:cNvPr>
          <p:cNvSpPr/>
          <p:nvPr/>
        </p:nvSpPr>
        <p:spPr>
          <a:xfrm>
            <a:off x="1082040" y="5103674"/>
            <a:ext cx="664489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Explorarea ecosistemului local</a:t>
            </a:r>
            <a:endParaRPr lang="ro-RO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219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D1D0FB5E-8793-1AF2-F91A-00FA71FDF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71901B22-DBE4-84A0-0FDD-398996B10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249967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ay be an image of one or more people, tree, street and the Aqueduct of Segovia">
            <a:extLst>
              <a:ext uri="{FF2B5EF4-FFF2-40B4-BE49-F238E27FC236}">
                <a16:creationId xmlns:a16="http://schemas.microsoft.com/office/drawing/2014/main" id="{606286CA-374D-C58D-9B44-D7BAE4BE0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47A5CB41-080F-2411-EC05-9D79849F14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10" name="Imagine 9">
            <a:extLst>
              <a:ext uri="{FF2B5EF4-FFF2-40B4-BE49-F238E27FC236}">
                <a16:creationId xmlns:a16="http://schemas.microsoft.com/office/drawing/2014/main" id="{A19AA049-C8D2-E177-8F88-6C377C4B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9" y="0"/>
            <a:ext cx="5143501" cy="6858000"/>
          </a:xfrm>
          <a:prstGeom prst="rect">
            <a:avLst/>
          </a:prstGeom>
        </p:spPr>
      </p:pic>
      <p:sp>
        <p:nvSpPr>
          <p:cNvPr id="11" name="Dreptunghi 10">
            <a:extLst>
              <a:ext uri="{FF2B5EF4-FFF2-40B4-BE49-F238E27FC236}">
                <a16:creationId xmlns:a16="http://schemas.microsoft.com/office/drawing/2014/main" id="{6378692C-5A4D-BBCD-67FC-96BD388FD3C9}"/>
              </a:ext>
            </a:extLst>
          </p:cNvPr>
          <p:cNvSpPr/>
          <p:nvPr/>
        </p:nvSpPr>
        <p:spPr>
          <a:xfrm>
            <a:off x="-88021" y="6131181"/>
            <a:ext cx="71208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Vânătoare de comori, </a:t>
            </a:r>
            <a:r>
              <a:rPr lang="ro-RO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Kicevo</a:t>
            </a:r>
            <a:endParaRPr lang="ro-RO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72703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6586CF12-A9D0-A409-D507-E9FDFE0680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904771" cy="6858000"/>
          </a:xfr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F8E22CE4-DCC8-4552-C1A6-7F48ED9F0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022" y="0"/>
            <a:ext cx="4490978" cy="3489767"/>
          </a:xfrm>
          <a:prstGeom prst="rect">
            <a:avLst/>
          </a:prstGeom>
        </p:spPr>
      </p:pic>
      <p:pic>
        <p:nvPicPr>
          <p:cNvPr id="9" name="Imagine 8">
            <a:extLst>
              <a:ext uri="{FF2B5EF4-FFF2-40B4-BE49-F238E27FC236}">
                <a16:creationId xmlns:a16="http://schemas.microsoft.com/office/drawing/2014/main" id="{C173FB72-316F-1D36-9125-7E67B8280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65352"/>
            <a:ext cx="4556084" cy="3417063"/>
          </a:xfrm>
          <a:prstGeom prst="rect">
            <a:avLst/>
          </a:prstGeom>
        </p:spPr>
      </p:pic>
      <p:sp>
        <p:nvSpPr>
          <p:cNvPr id="10" name="Dreptunghi 9">
            <a:extLst>
              <a:ext uri="{FF2B5EF4-FFF2-40B4-BE49-F238E27FC236}">
                <a16:creationId xmlns:a16="http://schemas.microsoft.com/office/drawing/2014/main" id="{6845A6FD-4F66-BF47-B82C-E25B9182E31C}"/>
              </a:ext>
            </a:extLst>
          </p:cNvPr>
          <p:cNvSpPr/>
          <p:nvPr/>
        </p:nvSpPr>
        <p:spPr>
          <a:xfrm>
            <a:off x="721971" y="6092499"/>
            <a:ext cx="72474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Exploratori și jurnaliști în natură</a:t>
            </a:r>
          </a:p>
        </p:txBody>
      </p:sp>
    </p:spTree>
    <p:extLst>
      <p:ext uri="{BB962C8B-B14F-4D97-AF65-F5344CB8AC3E}">
        <p14:creationId xmlns:p14="http://schemas.microsoft.com/office/powerpoint/2010/main" val="392727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B3241ED-5C13-A9EA-E740-BF55177EE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6" name="Substituent conținut 5">
            <a:extLst>
              <a:ext uri="{FF2B5EF4-FFF2-40B4-BE49-F238E27FC236}">
                <a16:creationId xmlns:a16="http://schemas.microsoft.com/office/drawing/2014/main" id="{D376F36A-EF9D-945C-33E3-8FB7015A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41" y="9228"/>
            <a:ext cx="5175249" cy="3881437"/>
          </a:xfr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F78F373B-1A81-6AA9-B8A6-BBB74F7080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8" name="Imagine 7">
            <a:extLst>
              <a:ext uri="{FF2B5EF4-FFF2-40B4-BE49-F238E27FC236}">
                <a16:creationId xmlns:a16="http://schemas.microsoft.com/office/drawing/2014/main" id="{017B9E6B-D7A7-7265-E10C-05A49F006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1438"/>
            <a:ext cx="3965510" cy="3088530"/>
          </a:xfrm>
          <a:prstGeom prst="rect">
            <a:avLst/>
          </a:prstGeom>
        </p:spPr>
      </p:pic>
      <p:pic>
        <p:nvPicPr>
          <p:cNvPr id="10" name="Imagine 9">
            <a:extLst>
              <a:ext uri="{FF2B5EF4-FFF2-40B4-BE49-F238E27FC236}">
                <a16:creationId xmlns:a16="http://schemas.microsoft.com/office/drawing/2014/main" id="{0F4AD129-E8B6-5FDE-BEAB-32B3A0A51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249" y="0"/>
            <a:ext cx="3965510" cy="3881437"/>
          </a:xfrm>
          <a:prstGeom prst="rect">
            <a:avLst/>
          </a:prstGeom>
        </p:spPr>
      </p:pic>
      <p:pic>
        <p:nvPicPr>
          <p:cNvPr id="12" name="Imagine 11">
            <a:extLst>
              <a:ext uri="{FF2B5EF4-FFF2-40B4-BE49-F238E27FC236}">
                <a16:creationId xmlns:a16="http://schemas.microsoft.com/office/drawing/2014/main" id="{640CB24C-8C1B-DFD3-CCE9-64C31ADA2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943" y="3883866"/>
            <a:ext cx="3656814" cy="3086102"/>
          </a:xfrm>
          <a:prstGeom prst="rect">
            <a:avLst/>
          </a:prstGeom>
        </p:spPr>
      </p:pic>
      <p:pic>
        <p:nvPicPr>
          <p:cNvPr id="16" name="Imagine 15">
            <a:extLst>
              <a:ext uri="{FF2B5EF4-FFF2-40B4-BE49-F238E27FC236}">
                <a16:creationId xmlns:a16="http://schemas.microsoft.com/office/drawing/2014/main" id="{4A1F2701-378B-FBDC-E658-2370C9C730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6550" y="3581400"/>
            <a:ext cx="2457450" cy="3388568"/>
          </a:xfrm>
          <a:prstGeom prst="rect">
            <a:avLst/>
          </a:prstGeom>
        </p:spPr>
      </p:pic>
      <p:sp>
        <p:nvSpPr>
          <p:cNvPr id="17" name="Dreptunghi 16">
            <a:extLst>
              <a:ext uri="{FF2B5EF4-FFF2-40B4-BE49-F238E27FC236}">
                <a16:creationId xmlns:a16="http://schemas.microsoft.com/office/drawing/2014/main" id="{3C319648-4F37-FC5F-52D7-5785648BAD69}"/>
              </a:ext>
            </a:extLst>
          </p:cNvPr>
          <p:cNvSpPr/>
          <p:nvPr/>
        </p:nvSpPr>
        <p:spPr>
          <a:xfrm>
            <a:off x="2252819" y="3178770"/>
            <a:ext cx="4391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Vizită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SCOUT</a:t>
            </a:r>
            <a:endParaRPr lang="ro-RO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8714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CEE0D59-EDAC-1C8B-7A4F-DCA815C70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36" y="98980"/>
            <a:ext cx="6242614" cy="757547"/>
          </a:xfrm>
        </p:spPr>
        <p:txBody>
          <a:bodyPr/>
          <a:lstStyle/>
          <a:p>
            <a:r>
              <a:rPr lang="ro-RO" dirty="0"/>
              <a:t>Festivitatea de premiere</a:t>
            </a:r>
          </a:p>
        </p:txBody>
      </p:sp>
      <p:pic>
        <p:nvPicPr>
          <p:cNvPr id="6146" name="Picture 2" descr="May be an image of text">
            <a:extLst>
              <a:ext uri="{FF2B5EF4-FFF2-40B4-BE49-F238E27FC236}">
                <a16:creationId xmlns:a16="http://schemas.microsoft.com/office/drawing/2014/main" id="{23581EB9-7DF6-7462-311C-150B55B36A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6527"/>
            <a:ext cx="4852346" cy="522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ay be an image of text">
            <a:extLst>
              <a:ext uri="{FF2B5EF4-FFF2-40B4-BE49-F238E27FC236}">
                <a16:creationId xmlns:a16="http://schemas.microsoft.com/office/drawing/2014/main" id="{E7CE3971-82F3-7228-89A2-850DF1D78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565" y="1614074"/>
            <a:ext cx="4798435" cy="524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163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1" y="228600"/>
            <a:ext cx="7078980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o-RO" b="1" dirty="0"/>
              <a:t>Erasmus+ KA210-SCH</a:t>
            </a:r>
            <a:br>
              <a:rPr lang="en-US" b="1" dirty="0"/>
            </a:br>
            <a:r>
              <a:rPr lang="ro-RO" sz="2700" b="1" dirty="0"/>
              <a:t>Parteneriate la scară mică în educația școlară </a:t>
            </a:r>
            <a:br>
              <a:rPr lang="ro-RO" dirty="0"/>
            </a:b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51" y="1679510"/>
            <a:ext cx="7078980" cy="4397052"/>
          </a:xfrm>
        </p:spPr>
        <p:txBody>
          <a:bodyPr>
            <a:noAutofit/>
          </a:bodyPr>
          <a:lstStyle/>
          <a:p>
            <a:r>
              <a:rPr lang="ro-RO" sz="2400" dirty="0"/>
              <a:t>Oferă </a:t>
            </a:r>
            <a:r>
              <a:rPr lang="ro-RO" sz="2400" b="1" dirty="0"/>
              <a:t>posibilitatea școlilor de a colabora internațional</a:t>
            </a:r>
            <a:r>
              <a:rPr lang="ro-RO" sz="2400" dirty="0"/>
              <a:t>, a face schimb de bune practici și a dezvolta activități educaționale inovatoare, întâlniri transnaționale, formări pentru profesori.</a:t>
            </a:r>
          </a:p>
          <a:p>
            <a:r>
              <a:rPr lang="ro-RO" sz="2400" dirty="0"/>
              <a:t>Buget fix (</a:t>
            </a:r>
            <a:r>
              <a:rPr lang="ro-RO" sz="2400" dirty="0" err="1"/>
              <a:t>lump</a:t>
            </a:r>
            <a:r>
              <a:rPr lang="ro-RO" sz="2400" dirty="0"/>
              <a:t> </a:t>
            </a:r>
            <a:r>
              <a:rPr lang="ro-RO" sz="2400" dirty="0" err="1"/>
              <a:t>sum</a:t>
            </a:r>
            <a:r>
              <a:rPr lang="ro-RO" sz="2400" dirty="0"/>
              <a:t>) – </a:t>
            </a:r>
            <a:r>
              <a:rPr lang="ro-RO" sz="2400" b="1" dirty="0"/>
              <a:t>60.000 €</a:t>
            </a:r>
            <a:endParaRPr sz="2400" dirty="0"/>
          </a:p>
          <a:p>
            <a:r>
              <a:rPr sz="2400" dirty="0" err="1"/>
              <a:t>Țări</a:t>
            </a:r>
            <a:r>
              <a:rPr sz="2400" dirty="0"/>
              <a:t> </a:t>
            </a:r>
            <a:r>
              <a:rPr sz="2400" dirty="0" err="1"/>
              <a:t>partenere</a:t>
            </a:r>
            <a:r>
              <a:rPr sz="2400" dirty="0"/>
              <a:t>: </a:t>
            </a:r>
            <a:r>
              <a:rPr sz="2400" dirty="0" err="1"/>
              <a:t>România</a:t>
            </a:r>
            <a:r>
              <a:rPr sz="2400" dirty="0"/>
              <a:t>, Italia</a:t>
            </a:r>
            <a:r>
              <a:rPr lang="ro-RO" sz="2400" dirty="0"/>
              <a:t> (2)</a:t>
            </a:r>
            <a:r>
              <a:rPr sz="2400" dirty="0"/>
              <a:t>, Grecia, </a:t>
            </a:r>
            <a:r>
              <a:rPr sz="2400" dirty="0" err="1"/>
              <a:t>Lituania</a:t>
            </a:r>
            <a:r>
              <a:rPr sz="2400" dirty="0"/>
              <a:t>, Macedonia de Nord</a:t>
            </a:r>
          </a:p>
          <a:p>
            <a:r>
              <a:rPr sz="2400" b="1" dirty="0" err="1"/>
              <a:t>Tematică</a:t>
            </a:r>
            <a:r>
              <a:rPr sz="2400" b="1" dirty="0"/>
              <a:t>:</a:t>
            </a:r>
            <a:r>
              <a:rPr sz="2400" dirty="0"/>
              <a:t> </a:t>
            </a:r>
            <a:r>
              <a:rPr sz="2400" dirty="0" err="1"/>
              <a:t>educație</a:t>
            </a:r>
            <a:r>
              <a:rPr sz="2400" dirty="0"/>
              <a:t> outdoor, stare de bine, </a:t>
            </a:r>
            <a:r>
              <a:rPr sz="2400" dirty="0" err="1"/>
              <a:t>colaborare</a:t>
            </a:r>
            <a:r>
              <a:rPr sz="2400" dirty="0"/>
              <a:t> </a:t>
            </a:r>
            <a:r>
              <a:rPr sz="2400" dirty="0" err="1"/>
              <a:t>europeană</a:t>
            </a:r>
            <a:r>
              <a:rPr lang="en-US" sz="2400" dirty="0"/>
              <a:t>, ICT</a:t>
            </a:r>
            <a:endParaRPr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979" y="236375"/>
            <a:ext cx="6347713" cy="660400"/>
          </a:xfrm>
        </p:spPr>
        <p:txBody>
          <a:bodyPr>
            <a:normAutofit/>
          </a:bodyPr>
          <a:lstStyle/>
          <a:p>
            <a:r>
              <a:rPr sz="2800" dirty="0" err="1"/>
              <a:t>Ziua</a:t>
            </a:r>
            <a:r>
              <a:rPr sz="2800" dirty="0"/>
              <a:t> 4 – </a:t>
            </a:r>
            <a:r>
              <a:rPr sz="2800" dirty="0" err="1"/>
              <a:t>Experiență</a:t>
            </a:r>
            <a:r>
              <a:rPr sz="2800" dirty="0"/>
              <a:t> </a:t>
            </a:r>
            <a:r>
              <a:rPr sz="2800" dirty="0" err="1"/>
              <a:t>Culturală</a:t>
            </a:r>
            <a:r>
              <a:rPr sz="2800" dirty="0"/>
              <a:t> la </a:t>
            </a:r>
            <a:r>
              <a:rPr sz="2800" dirty="0" err="1"/>
              <a:t>Ohrid</a:t>
            </a:r>
            <a:endParaRPr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696" y="919618"/>
            <a:ext cx="6347714" cy="3880773"/>
          </a:xfrm>
        </p:spPr>
        <p:txBody>
          <a:bodyPr/>
          <a:lstStyle/>
          <a:p>
            <a:r>
              <a:rPr dirty="0" err="1"/>
              <a:t>Lacul</a:t>
            </a:r>
            <a:r>
              <a:rPr dirty="0"/>
              <a:t> </a:t>
            </a:r>
            <a:r>
              <a:rPr dirty="0" err="1"/>
              <a:t>Ohrid</a:t>
            </a:r>
            <a:endParaRPr dirty="0"/>
          </a:p>
          <a:p>
            <a:r>
              <a:rPr dirty="0" err="1"/>
              <a:t>Orașul</a:t>
            </a:r>
            <a:r>
              <a:rPr dirty="0"/>
              <a:t> </a:t>
            </a:r>
            <a:r>
              <a:rPr dirty="0" err="1"/>
              <a:t>vechi</a:t>
            </a:r>
            <a:r>
              <a:rPr dirty="0"/>
              <a:t> </a:t>
            </a:r>
            <a:r>
              <a:rPr dirty="0" err="1"/>
              <a:t>și</a:t>
            </a:r>
            <a:r>
              <a:rPr dirty="0"/>
              <a:t> </a:t>
            </a:r>
            <a:r>
              <a:rPr dirty="0" err="1"/>
              <a:t>meșteșuguri</a:t>
            </a:r>
            <a:r>
              <a:rPr dirty="0"/>
              <a:t> </a:t>
            </a:r>
            <a:r>
              <a:rPr dirty="0" err="1"/>
              <a:t>tradiționale</a:t>
            </a:r>
            <a:endParaRPr dirty="0"/>
          </a:p>
          <a:p>
            <a:r>
              <a:rPr dirty="0" err="1"/>
              <a:t>Elemente</a:t>
            </a:r>
            <a:r>
              <a:rPr dirty="0"/>
              <a:t> de </a:t>
            </a:r>
            <a:r>
              <a:rPr dirty="0" err="1"/>
              <a:t>istorie</a:t>
            </a:r>
            <a:r>
              <a:rPr dirty="0"/>
              <a:t> </a:t>
            </a:r>
            <a:r>
              <a:rPr dirty="0" err="1"/>
              <a:t>și</a:t>
            </a:r>
            <a:r>
              <a:rPr dirty="0"/>
              <a:t> </a:t>
            </a:r>
            <a:r>
              <a:rPr dirty="0" err="1"/>
              <a:t>cultură</a:t>
            </a:r>
            <a:r>
              <a:rPr dirty="0"/>
              <a:t> </a:t>
            </a:r>
            <a:r>
              <a:rPr dirty="0" err="1"/>
              <a:t>locală</a:t>
            </a:r>
            <a:endParaRPr dirty="0"/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C3AACF79-D4D3-BAC0-B9C4-6637320A0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3" y="2035109"/>
            <a:ext cx="3245672" cy="2434254"/>
          </a:xfrm>
          <a:prstGeom prst="rect">
            <a:avLst/>
          </a:prstGeom>
        </p:spPr>
      </p:pic>
      <p:pic>
        <p:nvPicPr>
          <p:cNvPr id="7170" name="Picture 2" descr="May be an image of lake">
            <a:extLst>
              <a:ext uri="{FF2B5EF4-FFF2-40B4-BE49-F238E27FC236}">
                <a16:creationId xmlns:a16="http://schemas.microsoft.com/office/drawing/2014/main" id="{14235116-648F-9AEF-C5C7-1A1C486F4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3" y="4454296"/>
            <a:ext cx="3245672" cy="243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ay be an image of one or more people and Saqsaywaman">
            <a:extLst>
              <a:ext uri="{FF2B5EF4-FFF2-40B4-BE49-F238E27FC236}">
                <a16:creationId xmlns:a16="http://schemas.microsoft.com/office/drawing/2014/main" id="{793A9BC9-B024-62DA-4A39-236F0E890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9" y="2007742"/>
            <a:ext cx="3376850" cy="253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62566BEA-E581-5401-84B4-5B548732C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705" y="4388568"/>
            <a:ext cx="1859903" cy="2479871"/>
          </a:xfrm>
          <a:prstGeom prst="rect">
            <a:avLst/>
          </a:prstGeom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id="{5650DB37-787A-205F-D293-714C9EEF68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705" y="2027853"/>
            <a:ext cx="1825691" cy="2434254"/>
          </a:xfrm>
          <a:prstGeom prst="rect">
            <a:avLst/>
          </a:prstGeom>
        </p:spPr>
      </p:pic>
      <p:pic>
        <p:nvPicPr>
          <p:cNvPr id="9" name="Imagine 8">
            <a:extLst>
              <a:ext uri="{FF2B5EF4-FFF2-40B4-BE49-F238E27FC236}">
                <a16:creationId xmlns:a16="http://schemas.microsoft.com/office/drawing/2014/main" id="{28167160-42B9-1B94-C64C-2C7E4DD69F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4710" y="4434220"/>
            <a:ext cx="3245672" cy="24342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Întâlnirea Echipei de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Planificarea</a:t>
            </a:r>
            <a:r>
              <a:rPr dirty="0"/>
              <a:t> </a:t>
            </a:r>
            <a:r>
              <a:rPr dirty="0" err="1"/>
              <a:t>activităților</a:t>
            </a:r>
            <a:r>
              <a:rPr dirty="0"/>
              <a:t> </a:t>
            </a:r>
            <a:r>
              <a:rPr dirty="0" err="1"/>
              <a:t>viitoare</a:t>
            </a:r>
            <a:endParaRPr dirty="0"/>
          </a:p>
          <a:p>
            <a:r>
              <a:rPr dirty="0" err="1"/>
              <a:t>Strategii</a:t>
            </a:r>
            <a:r>
              <a:rPr dirty="0"/>
              <a:t> de </a:t>
            </a:r>
            <a:r>
              <a:rPr dirty="0" err="1"/>
              <a:t>diseminare</a:t>
            </a:r>
            <a:endParaRPr dirty="0"/>
          </a:p>
          <a:p>
            <a:r>
              <a:rPr dirty="0" err="1"/>
              <a:t>Responsabili</a:t>
            </a:r>
            <a:r>
              <a:rPr dirty="0"/>
              <a:t> </a:t>
            </a:r>
            <a:r>
              <a:rPr dirty="0" err="1"/>
              <a:t>și</a:t>
            </a:r>
            <a:r>
              <a:rPr dirty="0"/>
              <a:t> </a:t>
            </a:r>
            <a:r>
              <a:rPr dirty="0" err="1"/>
              <a:t>termene</a:t>
            </a:r>
            <a:endParaRPr dirty="0"/>
          </a:p>
        </p:txBody>
      </p:sp>
      <p:pic>
        <p:nvPicPr>
          <p:cNvPr id="8194" name="Picture 2" descr="May be an image of studying, table and book">
            <a:extLst>
              <a:ext uri="{FF2B5EF4-FFF2-40B4-BE49-F238E27FC236}">
                <a16:creationId xmlns:a16="http://schemas.microsoft.com/office/drawing/2014/main" id="{BFFAD877-27C7-EC9D-80F7-96CED7C37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4154"/>
            <a:ext cx="4178461" cy="313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y be an image of studying, table and book">
            <a:extLst>
              <a:ext uri="{FF2B5EF4-FFF2-40B4-BE49-F238E27FC236}">
                <a16:creationId xmlns:a16="http://schemas.microsoft.com/office/drawing/2014/main" id="{7EEF5932-5016-3C68-58E3-841EBBBFA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6" y="-32022"/>
            <a:ext cx="2817131" cy="375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2BC6FA1E-8C05-EA5C-F278-9F658165B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460" y="3724153"/>
            <a:ext cx="4178461" cy="3139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2748CDB-0452-BA70-F35F-6B9AEC010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b="1" dirty="0"/>
              <a:t>Saluturi uzuale în macedoneană</a:t>
            </a:r>
            <a:br>
              <a:rPr lang="ro-RO" b="1" dirty="0"/>
            </a:br>
            <a:endParaRPr lang="ro-RO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5415C60C-8691-71F1-D118-FAFC1745B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847462"/>
            <a:ext cx="6347714" cy="4193902"/>
          </a:xfrm>
        </p:spPr>
        <p:txBody>
          <a:bodyPr/>
          <a:lstStyle/>
          <a:p>
            <a:r>
              <a:rPr lang="ro-RO" sz="2400" b="1" dirty="0"/>
              <a:t>Bună dimineața </a:t>
            </a:r>
            <a:r>
              <a:rPr lang="az-Cyrl-AZ" sz="2400" dirty="0"/>
              <a:t>Добро утро</a:t>
            </a:r>
            <a:r>
              <a:rPr lang="ro-RO" sz="2400" dirty="0"/>
              <a:t> (</a:t>
            </a:r>
            <a:r>
              <a:rPr lang="ro-RO" sz="2400" dirty="0" err="1"/>
              <a:t>Dobro</a:t>
            </a:r>
            <a:r>
              <a:rPr lang="ro-RO" sz="2400" dirty="0"/>
              <a:t> u-tro)</a:t>
            </a:r>
            <a:endParaRPr lang="ro-RO" sz="2400" b="1" dirty="0"/>
          </a:p>
          <a:p>
            <a:r>
              <a:rPr lang="ro-RO" sz="2400" b="1" dirty="0"/>
              <a:t>Bună ziua</a:t>
            </a:r>
            <a:r>
              <a:rPr lang="ro-RO" sz="2400" dirty="0"/>
              <a:t> – </a:t>
            </a:r>
            <a:r>
              <a:rPr lang="az-Cyrl-AZ" sz="2400" b="1" dirty="0"/>
              <a:t>Добар ден</a:t>
            </a:r>
            <a:r>
              <a:rPr lang="az-Cyrl-AZ" sz="2400" dirty="0"/>
              <a:t> (</a:t>
            </a:r>
            <a:r>
              <a:rPr lang="ro-RO" sz="2400" i="1" dirty="0" err="1"/>
              <a:t>Dobar</a:t>
            </a:r>
            <a:r>
              <a:rPr lang="ro-RO" sz="2400" i="1" dirty="0"/>
              <a:t> den</a:t>
            </a:r>
            <a:r>
              <a:rPr lang="ro-RO" sz="2400" dirty="0"/>
              <a:t>)</a:t>
            </a:r>
          </a:p>
          <a:p>
            <a:r>
              <a:rPr lang="ro-RO" sz="2400" b="1" dirty="0"/>
              <a:t>Bună seara</a:t>
            </a:r>
            <a:r>
              <a:rPr lang="ro-RO" sz="2400" dirty="0"/>
              <a:t> – </a:t>
            </a:r>
            <a:r>
              <a:rPr lang="az-Cyrl-AZ" sz="2400" b="1" dirty="0"/>
              <a:t>Добра вечер</a:t>
            </a:r>
            <a:r>
              <a:rPr lang="az-Cyrl-AZ" sz="2400" dirty="0"/>
              <a:t> (</a:t>
            </a:r>
            <a:r>
              <a:rPr lang="ro-RO" sz="2400" i="1" dirty="0"/>
              <a:t>Dobra </a:t>
            </a:r>
            <a:r>
              <a:rPr lang="ro-RO" sz="2400" i="1" dirty="0" err="1"/>
              <a:t>večer</a:t>
            </a:r>
            <a:r>
              <a:rPr lang="ro-RO" sz="2400" dirty="0"/>
              <a:t>)</a:t>
            </a:r>
          </a:p>
          <a:p>
            <a:r>
              <a:rPr lang="ro-RO" sz="2400" b="1" dirty="0"/>
              <a:t>Noroc! / Sănătate!</a:t>
            </a:r>
            <a:r>
              <a:rPr lang="ro-RO" sz="2400" dirty="0"/>
              <a:t> (la toast) – </a:t>
            </a:r>
            <a:r>
              <a:rPr lang="az-Cyrl-AZ" sz="2400" b="1" dirty="0"/>
              <a:t>Наздравје!</a:t>
            </a:r>
            <a:r>
              <a:rPr lang="az-Cyrl-AZ" sz="2400" dirty="0"/>
              <a:t> (</a:t>
            </a:r>
            <a:r>
              <a:rPr lang="ro-RO" sz="2400" i="1" dirty="0" err="1"/>
              <a:t>Nazdravje</a:t>
            </a:r>
            <a:r>
              <a:rPr lang="ro-RO" sz="2400" i="1" dirty="0"/>
              <a:t>!</a:t>
            </a:r>
            <a:r>
              <a:rPr lang="ro-RO" sz="2400" dirty="0"/>
              <a:t>)</a:t>
            </a:r>
          </a:p>
          <a:p>
            <a:r>
              <a:rPr lang="ro-RO" sz="2400" b="1" dirty="0"/>
              <a:t>Da</a:t>
            </a:r>
            <a:r>
              <a:rPr lang="ro-RO" sz="2400" dirty="0"/>
              <a:t> – </a:t>
            </a:r>
            <a:r>
              <a:rPr lang="az-Cyrl-AZ" sz="2400" b="1" dirty="0"/>
              <a:t>Да</a:t>
            </a:r>
            <a:r>
              <a:rPr lang="az-Cyrl-AZ" sz="2400" dirty="0"/>
              <a:t> (</a:t>
            </a:r>
            <a:r>
              <a:rPr lang="ro-RO" sz="2400" i="1" dirty="0"/>
              <a:t>Da</a:t>
            </a:r>
            <a:r>
              <a:rPr lang="ro-RO" sz="2400" dirty="0"/>
              <a:t>)</a:t>
            </a:r>
          </a:p>
          <a:p>
            <a:r>
              <a:rPr lang="ro-RO" sz="2400" b="1" dirty="0"/>
              <a:t>Haide! / Hai!</a:t>
            </a:r>
            <a:r>
              <a:rPr lang="ro-RO" sz="2400" dirty="0"/>
              <a:t> – </a:t>
            </a:r>
            <a:r>
              <a:rPr lang="az-Cyrl-AZ" sz="2400" b="1" dirty="0"/>
              <a:t>Ајде!</a:t>
            </a:r>
            <a:r>
              <a:rPr lang="az-Cyrl-AZ" sz="2400" dirty="0"/>
              <a:t> (</a:t>
            </a:r>
            <a:r>
              <a:rPr lang="ro-RO" sz="2400" i="1" dirty="0" err="1"/>
              <a:t>Ajde</a:t>
            </a:r>
            <a:r>
              <a:rPr lang="ro-RO" sz="2400" i="1" dirty="0"/>
              <a:t>!</a:t>
            </a:r>
            <a:r>
              <a:rPr lang="ro-RO" sz="2400" dirty="0"/>
              <a:t>)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020996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AFB84764-6E7C-0C5C-80EC-1A3346226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742923" cy="1320800"/>
          </a:xfrm>
        </p:spPr>
        <p:txBody>
          <a:bodyPr>
            <a:normAutofit fontScale="90000"/>
          </a:bodyPr>
          <a:lstStyle/>
          <a:p>
            <a:r>
              <a:rPr lang="ro-RO" b="1" dirty="0"/>
              <a:t>Cuvinte macedonene cu rădăcină sau formă apropiată de română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302A786F-A670-FFA3-C70C-75AA816F6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160590"/>
            <a:ext cx="6901544" cy="3880773"/>
          </a:xfrm>
        </p:spPr>
        <p:txBody>
          <a:bodyPr/>
          <a:lstStyle/>
          <a:p>
            <a:r>
              <a:rPr lang="ro-RO" dirty="0"/>
              <a:t>Aceste cuvinte sunt similare datorită influențelor balcanice (limbi din aceeași zonă).</a:t>
            </a:r>
          </a:p>
          <a:p>
            <a:r>
              <a:rPr lang="ro-RO" b="1" dirty="0"/>
              <a:t>Uliță</a:t>
            </a:r>
            <a:r>
              <a:rPr lang="ro-RO" dirty="0"/>
              <a:t> – în macedoneană </a:t>
            </a:r>
            <a:r>
              <a:rPr lang="az-Cyrl-AZ" b="1" dirty="0"/>
              <a:t>уличка</a:t>
            </a:r>
            <a:r>
              <a:rPr lang="az-Cyrl-AZ" dirty="0"/>
              <a:t> (</a:t>
            </a:r>
            <a:r>
              <a:rPr lang="ro-RO" i="1" dirty="0" err="1"/>
              <a:t>ulička</a:t>
            </a:r>
            <a:r>
              <a:rPr lang="ro-RO" dirty="0"/>
              <a:t>) = străduță / stradă mică</a:t>
            </a:r>
          </a:p>
          <a:p>
            <a:r>
              <a:rPr lang="ro-RO" b="1" dirty="0"/>
              <a:t>Graniță</a:t>
            </a:r>
            <a:r>
              <a:rPr lang="ro-RO" dirty="0"/>
              <a:t> – </a:t>
            </a:r>
            <a:r>
              <a:rPr lang="az-Cyrl-AZ" b="1" dirty="0"/>
              <a:t>граница</a:t>
            </a:r>
            <a:r>
              <a:rPr lang="az-Cyrl-AZ" dirty="0"/>
              <a:t> (</a:t>
            </a:r>
            <a:r>
              <a:rPr lang="ro-RO" i="1" dirty="0" err="1"/>
              <a:t>granica</a:t>
            </a:r>
            <a:r>
              <a:rPr lang="ro-RO" dirty="0"/>
              <a:t>)</a:t>
            </a:r>
          </a:p>
          <a:p>
            <a:r>
              <a:rPr lang="ro-RO" b="1" dirty="0" err="1"/>
              <a:t>Caldărâm</a:t>
            </a:r>
            <a:r>
              <a:rPr lang="ro-RO" dirty="0"/>
              <a:t> – </a:t>
            </a:r>
            <a:r>
              <a:rPr lang="az-Cyrl-AZ" b="1" dirty="0"/>
              <a:t>калдрма</a:t>
            </a:r>
            <a:r>
              <a:rPr lang="az-Cyrl-AZ" dirty="0"/>
              <a:t> (</a:t>
            </a:r>
            <a:r>
              <a:rPr lang="ro-RO" i="1" dirty="0" err="1"/>
              <a:t>kaldrma</a:t>
            </a:r>
            <a:r>
              <a:rPr lang="ro-RO" dirty="0"/>
              <a:t>) = pavaj din piatră (similar cu româna)</a:t>
            </a:r>
          </a:p>
          <a:p>
            <a:r>
              <a:rPr lang="ro-RO" b="1" dirty="0"/>
              <a:t>Factură</a:t>
            </a:r>
            <a:r>
              <a:rPr lang="ro-RO" dirty="0"/>
              <a:t> – </a:t>
            </a:r>
            <a:r>
              <a:rPr lang="az-Cyrl-AZ" b="1" dirty="0"/>
              <a:t>фактура</a:t>
            </a:r>
            <a:r>
              <a:rPr lang="az-Cyrl-AZ" dirty="0"/>
              <a:t> (</a:t>
            </a:r>
            <a:r>
              <a:rPr lang="ro-RO" i="1" dirty="0" err="1"/>
              <a:t>faktura</a:t>
            </a:r>
            <a:r>
              <a:rPr lang="ro-RO" dirty="0"/>
              <a:t>)</a:t>
            </a:r>
          </a:p>
          <a:p>
            <a:r>
              <a:rPr lang="ro-RO" b="1" dirty="0"/>
              <a:t>Foehn / uscător de păr</a:t>
            </a:r>
            <a:r>
              <a:rPr lang="ro-RO" dirty="0"/>
              <a:t> – </a:t>
            </a:r>
            <a:r>
              <a:rPr lang="az-Cyrl-AZ" b="1" dirty="0"/>
              <a:t>фен</a:t>
            </a:r>
            <a:r>
              <a:rPr lang="az-Cyrl-AZ" dirty="0"/>
              <a:t> (</a:t>
            </a:r>
            <a:r>
              <a:rPr lang="ro-RO" i="1" dirty="0" err="1"/>
              <a:t>fen</a:t>
            </a:r>
            <a:r>
              <a:rPr lang="ro-RO" dirty="0"/>
              <a:t>)</a:t>
            </a:r>
          </a:p>
          <a:p>
            <a:r>
              <a:rPr lang="ro-RO" b="1" dirty="0"/>
              <a:t>ciorbă</a:t>
            </a:r>
            <a:r>
              <a:rPr lang="ro-RO" dirty="0"/>
              <a:t> – </a:t>
            </a:r>
            <a:r>
              <a:rPr lang="az-Cyrl-AZ" dirty="0"/>
              <a:t>чорба (</a:t>
            </a:r>
            <a:r>
              <a:rPr lang="ro-RO" i="1" dirty="0" err="1"/>
              <a:t>čorba</a:t>
            </a:r>
            <a:r>
              <a:rPr lang="ro-RO" dirty="0"/>
              <a:t>) – supă cu legume</a:t>
            </a:r>
          </a:p>
        </p:txBody>
      </p:sp>
    </p:spTree>
    <p:extLst>
      <p:ext uri="{BB962C8B-B14F-4D97-AF65-F5344CB8AC3E}">
        <p14:creationId xmlns:p14="http://schemas.microsoft.com/office/powerpoint/2010/main" val="456459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Impact </a:t>
            </a:r>
            <a:r>
              <a:rPr dirty="0" err="1"/>
              <a:t>și</a:t>
            </a:r>
            <a:r>
              <a:rPr dirty="0"/>
              <a:t> </a:t>
            </a:r>
            <a:r>
              <a:rPr dirty="0" err="1"/>
              <a:t>Rezultate</a:t>
            </a:r>
            <a:r>
              <a:rPr lang="ro-RO" dirty="0"/>
              <a:t> - Dezvoltarea competențelor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930400"/>
            <a:ext cx="7153470" cy="4716416"/>
          </a:xfrm>
        </p:spPr>
        <p:txBody>
          <a:bodyPr/>
          <a:lstStyle/>
          <a:p>
            <a:r>
              <a:rPr b="1" dirty="0" err="1"/>
              <a:t>Colaborare</a:t>
            </a:r>
            <a:r>
              <a:rPr b="1" dirty="0"/>
              <a:t> </a:t>
            </a:r>
            <a:r>
              <a:rPr lang="ro-RO" b="1" dirty="0" err="1"/>
              <a:t>internațonală</a:t>
            </a:r>
            <a:r>
              <a:rPr lang="ro-RO" b="1" dirty="0"/>
              <a:t> </a:t>
            </a:r>
            <a:r>
              <a:rPr lang="ro-RO" dirty="0"/>
              <a:t>- cea mai dezvoltată competență.</a:t>
            </a:r>
            <a:endParaRPr dirty="0"/>
          </a:p>
          <a:p>
            <a:r>
              <a:rPr lang="ro-RO" dirty="0"/>
              <a:t>Lucru în echipă și colaborare: 44,4%</a:t>
            </a:r>
          </a:p>
          <a:p>
            <a:r>
              <a:rPr lang="ro-RO" dirty="0"/>
              <a:t>Învățare în aer liber și conștientizare a mediului: 33,3%</a:t>
            </a:r>
          </a:p>
          <a:p>
            <a:r>
              <a:rPr lang="ro-RO" dirty="0"/>
              <a:t>Creativitate și rezolvare de probleme: 11,1%</a:t>
            </a:r>
          </a:p>
          <a:p>
            <a:r>
              <a:rPr lang="ro-RO" dirty="0"/>
              <a:t>Bunăstare emoțională și conștientizare de sine: 11,1%</a:t>
            </a:r>
            <a:endParaRPr dirty="0"/>
          </a:p>
          <a:p>
            <a:r>
              <a:rPr b="1" dirty="0" err="1"/>
              <a:t>Îmbogățire</a:t>
            </a:r>
            <a:r>
              <a:rPr b="1" dirty="0"/>
              <a:t> </a:t>
            </a:r>
            <a:r>
              <a:rPr b="1" dirty="0" err="1"/>
              <a:t>culturală</a:t>
            </a:r>
            <a:r>
              <a:rPr lang="ro-RO" b="1" dirty="0"/>
              <a:t> </a:t>
            </a:r>
            <a:r>
              <a:rPr lang="ro-RO" dirty="0"/>
              <a:t>- Vizita culturală la </a:t>
            </a:r>
            <a:r>
              <a:rPr lang="ro-RO" dirty="0" err="1"/>
              <a:t>Ohrid</a:t>
            </a:r>
            <a:r>
              <a:rPr lang="ro-RO" dirty="0"/>
              <a:t> și </a:t>
            </a:r>
            <a:r>
              <a:rPr lang="ro-RO" dirty="0" err="1"/>
              <a:t>workshopurile</a:t>
            </a:r>
            <a:r>
              <a:rPr lang="ro-RO" dirty="0"/>
              <a:t> outdoor au avut cel mai mare impact.</a:t>
            </a:r>
          </a:p>
          <a:p>
            <a:r>
              <a:rPr b="1" dirty="0" err="1"/>
              <a:t>Idei</a:t>
            </a:r>
            <a:r>
              <a:rPr b="1" dirty="0"/>
              <a:t> </a:t>
            </a:r>
            <a:r>
              <a:rPr b="1" dirty="0" err="1"/>
              <a:t>pentru</a:t>
            </a:r>
            <a:r>
              <a:rPr b="1" dirty="0"/>
              <a:t> </a:t>
            </a:r>
            <a:r>
              <a:rPr b="1" dirty="0" err="1"/>
              <a:t>implementare</a:t>
            </a:r>
            <a:r>
              <a:rPr b="1" dirty="0"/>
              <a:t> </a:t>
            </a:r>
            <a:r>
              <a:rPr b="1" dirty="0" err="1"/>
              <a:t>în</a:t>
            </a:r>
            <a:r>
              <a:rPr b="1" dirty="0"/>
              <a:t> </a:t>
            </a:r>
            <a:r>
              <a:rPr b="1" dirty="0" err="1"/>
              <a:t>școli</a:t>
            </a:r>
            <a:r>
              <a:rPr lang="ro-RO" b="1" dirty="0"/>
              <a:t> </a:t>
            </a:r>
            <a:r>
              <a:rPr lang="ro-RO" dirty="0"/>
              <a:t>- Participanții au înțeles importanța educației în aer liber și intenționează să o integreze mai mult în școlile lor.</a:t>
            </a:r>
          </a:p>
          <a:p>
            <a:r>
              <a:rPr lang="ro-RO" b="1" dirty="0"/>
              <a:t>Îmbunătățirea competențelor de comunicare în limba engleză </a:t>
            </a:r>
            <a:r>
              <a:rPr lang="ro-RO" dirty="0"/>
              <a:t>, Foarte mult 55,6 %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Pașii Următori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2160590"/>
            <a:ext cx="7097487" cy="3880773"/>
          </a:xfrm>
        </p:spPr>
        <p:txBody>
          <a:bodyPr>
            <a:normAutofit/>
          </a:bodyPr>
          <a:lstStyle/>
          <a:p>
            <a:r>
              <a:rPr sz="2000" dirty="0" err="1"/>
              <a:t>Planificarea</a:t>
            </a:r>
            <a:r>
              <a:rPr sz="2000" dirty="0"/>
              <a:t> </a:t>
            </a:r>
            <a:r>
              <a:rPr sz="2000" dirty="0" err="1"/>
              <a:t>următoare</a:t>
            </a:r>
            <a:r>
              <a:rPr lang="ro-RO" sz="2000" dirty="0"/>
              <a:t>lor întâlnirilor transnaționale</a:t>
            </a:r>
          </a:p>
          <a:p>
            <a:r>
              <a:rPr lang="ro-RO" sz="2000" b="1" dirty="0"/>
              <a:t>Heraklion, Grecia – 27 – 30 Aprilie 2026</a:t>
            </a:r>
          </a:p>
          <a:p>
            <a:r>
              <a:rPr lang="ro-RO" sz="2000" b="1" dirty="0" err="1"/>
              <a:t>Terrasini</a:t>
            </a:r>
            <a:r>
              <a:rPr lang="ro-RO" sz="2000" b="1" dirty="0"/>
              <a:t>, Palermo, Italia – 22 – 25 Iunie 2026</a:t>
            </a:r>
            <a:endParaRPr sz="2000" b="1" dirty="0"/>
          </a:p>
          <a:p>
            <a:r>
              <a:rPr sz="2000" dirty="0" err="1"/>
              <a:t>Activități</a:t>
            </a:r>
            <a:r>
              <a:rPr sz="2000" dirty="0"/>
              <a:t> </a:t>
            </a:r>
            <a:r>
              <a:rPr sz="2000" dirty="0" err="1"/>
              <a:t>în</a:t>
            </a:r>
            <a:r>
              <a:rPr sz="2000" dirty="0"/>
              <a:t> </a:t>
            </a:r>
            <a:r>
              <a:rPr sz="2000" dirty="0" err="1"/>
              <a:t>derulare</a:t>
            </a:r>
            <a:r>
              <a:rPr sz="2000" dirty="0"/>
              <a:t> la </a:t>
            </a:r>
            <a:r>
              <a:rPr sz="2000" dirty="0" err="1"/>
              <a:t>nivelul</a:t>
            </a:r>
            <a:r>
              <a:rPr sz="2000" dirty="0"/>
              <a:t> </a:t>
            </a:r>
            <a:r>
              <a:rPr sz="2000" dirty="0" err="1"/>
              <a:t>fiecărei</a:t>
            </a:r>
            <a:r>
              <a:rPr sz="2000" dirty="0"/>
              <a:t> </a:t>
            </a:r>
            <a:r>
              <a:rPr sz="2000" dirty="0" err="1"/>
              <a:t>școli</a:t>
            </a:r>
            <a:endParaRPr sz="2000" dirty="0"/>
          </a:p>
          <a:p>
            <a:r>
              <a:rPr sz="2000" dirty="0" err="1"/>
              <a:t>Evaluare</a:t>
            </a:r>
            <a:r>
              <a:rPr sz="2000" dirty="0"/>
              <a:t> </a:t>
            </a:r>
            <a:r>
              <a:rPr sz="2000" dirty="0" err="1"/>
              <a:t>și</a:t>
            </a:r>
            <a:r>
              <a:rPr sz="2000" dirty="0"/>
              <a:t> </a:t>
            </a:r>
            <a:r>
              <a:rPr sz="2000" dirty="0" err="1"/>
              <a:t>diseminare</a:t>
            </a:r>
            <a:r>
              <a:rPr sz="2000" dirty="0"/>
              <a:t> </a:t>
            </a:r>
            <a:r>
              <a:rPr sz="2000" dirty="0" err="1"/>
              <a:t>continuă</a:t>
            </a:r>
            <a:r>
              <a:rPr lang="ro-RO" sz="2000" dirty="0"/>
              <a:t> (articole presă, prezentări consfătuiri, simpozioane, conferințe, bloguri, website-uri)</a:t>
            </a:r>
            <a:endParaRPr sz="2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7665037-BBE5-E57E-D957-288C4906D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Clipuri video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075D0B5A-19CB-D7BC-E4A7-56E7883F2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dirty="0">
                <a:hlinkClick r:id="rId2"/>
              </a:rPr>
              <a:t>Nord Macedonia - OOU "</a:t>
            </a:r>
            <a:r>
              <a:rPr lang="ro-RO" dirty="0" err="1">
                <a:hlinkClick r:id="rId2"/>
              </a:rPr>
              <a:t>Kuzman</a:t>
            </a:r>
            <a:r>
              <a:rPr lang="ro-RO" dirty="0">
                <a:hlinkClick r:id="rId2"/>
              </a:rPr>
              <a:t> </a:t>
            </a:r>
            <a:r>
              <a:rPr lang="ro-RO" dirty="0" err="1">
                <a:hlinkClick r:id="rId2"/>
              </a:rPr>
              <a:t>Josifoski-Pitu</a:t>
            </a:r>
            <a:r>
              <a:rPr lang="ro-RO" dirty="0">
                <a:hlinkClick r:id="rId2"/>
              </a:rPr>
              <a:t>", </a:t>
            </a:r>
            <a:r>
              <a:rPr lang="ro-RO" dirty="0" err="1">
                <a:hlinkClick r:id="rId2"/>
              </a:rPr>
              <a:t>Kicevo</a:t>
            </a:r>
            <a:r>
              <a:rPr lang="ro-RO" dirty="0">
                <a:hlinkClick r:id="rId2"/>
              </a:rPr>
              <a:t> – Google Drive</a:t>
            </a:r>
            <a:endParaRPr lang="ro-RO" dirty="0"/>
          </a:p>
          <a:p>
            <a:endParaRPr lang="ro-RO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861162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ubstituent conținut 9">
            <a:extLst>
              <a:ext uri="{FF2B5EF4-FFF2-40B4-BE49-F238E27FC236}">
                <a16:creationId xmlns:a16="http://schemas.microsoft.com/office/drawing/2014/main" id="{51716731-EC90-4A02-99A7-B7FC6B727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10030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73E226E-67FA-1339-6731-DE6EE14F3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" y="236220"/>
            <a:ext cx="7086599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o-RO" sz="3100" b="1" dirty="0">
                <a:solidFill>
                  <a:srgbClr val="FF0000"/>
                </a:solidFill>
              </a:rPr>
              <a:t>Obiectivele proiectului</a:t>
            </a:r>
            <a:br>
              <a:rPr lang="ro-RO" sz="3100" b="1" dirty="0"/>
            </a:br>
            <a:r>
              <a:rPr lang="ro-RO" sz="3100" b="1" dirty="0" err="1"/>
              <a:t>Learn</a:t>
            </a:r>
            <a:r>
              <a:rPr lang="ro-RO" sz="3100" b="1" dirty="0"/>
              <a:t> </a:t>
            </a:r>
            <a:r>
              <a:rPr lang="ro-RO" sz="3100" b="1" dirty="0" err="1"/>
              <a:t>Outside</a:t>
            </a:r>
            <a:r>
              <a:rPr lang="ro-RO" sz="3100" b="1" dirty="0"/>
              <a:t>, </a:t>
            </a:r>
            <a:r>
              <a:rPr lang="ro-RO" sz="3100" b="1" dirty="0" err="1"/>
              <a:t>Smile</a:t>
            </a:r>
            <a:r>
              <a:rPr lang="ro-RO" sz="3100" b="1" dirty="0"/>
              <a:t> </a:t>
            </a:r>
            <a:r>
              <a:rPr lang="ro-RO" sz="3100" b="1" dirty="0" err="1"/>
              <a:t>and</a:t>
            </a:r>
            <a:r>
              <a:rPr lang="ro-RO" sz="3100" b="1" dirty="0"/>
              <a:t> </a:t>
            </a:r>
            <a:r>
              <a:rPr lang="ro-RO" sz="3100" b="1" dirty="0" err="1"/>
              <a:t>Shine</a:t>
            </a:r>
            <a:br>
              <a:rPr lang="ro-RO" sz="3100" b="1" dirty="0"/>
            </a:br>
            <a:r>
              <a:rPr lang="ro-RO" sz="3100" b="1" dirty="0"/>
              <a:t>2025-1-RO01-KA210-SCH-000354299</a:t>
            </a:r>
            <a:br>
              <a:rPr lang="ro-RO" dirty="0"/>
            </a:br>
            <a:br>
              <a:rPr lang="ro-RO" dirty="0"/>
            </a:br>
            <a:endParaRPr lang="ro-RO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7C584700-3F27-7745-2BA5-DECD04E10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783080"/>
            <a:ext cx="7086599" cy="4770120"/>
          </a:xfrm>
        </p:spPr>
        <p:txBody>
          <a:bodyPr>
            <a:normAutofit/>
          </a:bodyPr>
          <a:lstStyle/>
          <a:p>
            <a:r>
              <a:rPr lang="ro-RO" sz="2000" b="1" dirty="0"/>
              <a:t>Dezvoltarea competențelor profesorilor</a:t>
            </a:r>
            <a:r>
              <a:rPr lang="ro-RO" sz="2000" dirty="0"/>
              <a:t> în metode inovatoare: outdoor </a:t>
            </a:r>
            <a:r>
              <a:rPr lang="ro-RO" sz="2000" dirty="0" err="1"/>
              <a:t>learning</a:t>
            </a:r>
            <a:r>
              <a:rPr lang="ro-RO" sz="2000" dirty="0"/>
              <a:t>, digital </a:t>
            </a:r>
            <a:r>
              <a:rPr lang="ro-RO" sz="2000" dirty="0" err="1"/>
              <a:t>tools</a:t>
            </a:r>
            <a:r>
              <a:rPr lang="ro-RO" sz="2000" dirty="0"/>
              <a:t>, SEL.</a:t>
            </a:r>
          </a:p>
          <a:p>
            <a:r>
              <a:rPr lang="ro-RO" sz="2000" b="1" dirty="0"/>
              <a:t>Promovarea incluziunii și stării de bine</a:t>
            </a:r>
            <a:r>
              <a:rPr lang="ro-RO" sz="2000" dirty="0"/>
              <a:t> pentru elevi și profesori.</a:t>
            </a:r>
          </a:p>
          <a:p>
            <a:r>
              <a:rPr lang="ro-RO" sz="2000" b="1" dirty="0"/>
              <a:t>Reducerea </a:t>
            </a:r>
            <a:r>
              <a:rPr lang="ro-RO" sz="2000" b="1" dirty="0" err="1"/>
              <a:t>bullying</a:t>
            </a:r>
            <a:r>
              <a:rPr lang="ro-RO" sz="2000" b="1" dirty="0"/>
              <a:t>-ului</a:t>
            </a:r>
            <a:r>
              <a:rPr lang="ro-RO" sz="2000" dirty="0"/>
              <a:t> și crearea unui climat sigur și prietenos în școli.</a:t>
            </a:r>
          </a:p>
          <a:p>
            <a:r>
              <a:rPr lang="ro-RO" sz="2000" b="1" dirty="0"/>
              <a:t>Îmbunătățirea colaborării internaționale</a:t>
            </a:r>
            <a:r>
              <a:rPr lang="ro-RO" sz="2000" dirty="0"/>
              <a:t> și schimbul de bune practici între 5 țări.</a:t>
            </a:r>
          </a:p>
          <a:p>
            <a:r>
              <a:rPr lang="ro-RO" sz="2000" b="1" dirty="0"/>
              <a:t>Integrarea educației outdoor și digitale în curriculum</a:t>
            </a:r>
            <a:r>
              <a:rPr lang="ro-RO" sz="2000" dirty="0"/>
              <a:t> pentru lecții atractive și interactive.</a:t>
            </a:r>
          </a:p>
          <a:p>
            <a:r>
              <a:rPr lang="ro-RO" sz="2000" b="1" dirty="0"/>
              <a:t>Creșterea implicării elevilor</a:t>
            </a:r>
            <a:r>
              <a:rPr lang="ro-RO" sz="2000" dirty="0"/>
              <a:t> în activități practice, </a:t>
            </a:r>
            <a:r>
              <a:rPr lang="ro-RO" sz="2000" dirty="0" err="1"/>
              <a:t>colaborative</a:t>
            </a:r>
            <a:r>
              <a:rPr lang="ro-RO" sz="2000" dirty="0"/>
              <a:t> și creative.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072817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9898400-EB67-7D11-8257-146487648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b="1" dirty="0"/>
              <a:t>Obiectivele activității – </a:t>
            </a:r>
            <a:r>
              <a:rPr lang="ro-RO" b="1" dirty="0" err="1"/>
              <a:t>Kičevo</a:t>
            </a:r>
            <a:r>
              <a:rPr lang="ro-RO" b="1" dirty="0"/>
              <a:t>, Macedonia de Nord</a:t>
            </a:r>
            <a:br>
              <a:rPr lang="ro-RO" b="1" dirty="0"/>
            </a:br>
            <a:endParaRPr lang="ro-RO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865FCCD3-5FB9-0706-3703-D09C56FCA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20" y="1930400"/>
            <a:ext cx="7155180" cy="4203700"/>
          </a:xfrm>
        </p:spPr>
        <p:txBody>
          <a:bodyPr>
            <a:normAutofit/>
          </a:bodyPr>
          <a:lstStyle/>
          <a:p>
            <a:r>
              <a:rPr lang="ro-RO" b="1" dirty="0"/>
              <a:t>Învățarea și aplicarea metodelor de educație outdoor</a:t>
            </a:r>
            <a:r>
              <a:rPr lang="ro-RO" dirty="0"/>
              <a:t> în contexte diverse.</a:t>
            </a:r>
          </a:p>
          <a:p>
            <a:r>
              <a:rPr lang="ro-RO" b="1" dirty="0"/>
              <a:t>Valorificarea spațiilor exterioare</a:t>
            </a:r>
            <a:r>
              <a:rPr lang="ro-RO" dirty="0"/>
              <a:t> pentru activități practice, </a:t>
            </a:r>
            <a:r>
              <a:rPr lang="ro-RO" dirty="0" err="1"/>
              <a:t>transdisciplinare</a:t>
            </a:r>
            <a:r>
              <a:rPr lang="ro-RO" dirty="0"/>
              <a:t>.</a:t>
            </a:r>
          </a:p>
          <a:p>
            <a:r>
              <a:rPr lang="ro-RO" b="1" dirty="0"/>
              <a:t>Crearea de materiale și activități inovatoare</a:t>
            </a:r>
            <a:r>
              <a:rPr lang="ro-RO" dirty="0"/>
              <a:t> pentru predarea în aer liber.</a:t>
            </a:r>
          </a:p>
          <a:p>
            <a:r>
              <a:rPr lang="ro-RO" b="1" dirty="0"/>
              <a:t>Schimb de bune practici</a:t>
            </a:r>
            <a:r>
              <a:rPr lang="ro-RO" dirty="0"/>
              <a:t> între cadrele didactice din țările partenere.</a:t>
            </a:r>
          </a:p>
          <a:p>
            <a:r>
              <a:rPr lang="ro-RO" b="1" dirty="0"/>
              <a:t>Creșterea motivației și implicării elevilor</a:t>
            </a:r>
            <a:r>
              <a:rPr lang="ro-RO" dirty="0"/>
              <a:t> prin activități dinamice și </a:t>
            </a:r>
            <a:r>
              <a:rPr lang="ro-RO" dirty="0" err="1"/>
              <a:t>colaborative</a:t>
            </a:r>
            <a:r>
              <a:rPr lang="ro-RO" dirty="0"/>
              <a:t>.</a:t>
            </a:r>
          </a:p>
          <a:p>
            <a:r>
              <a:rPr lang="ro-RO" b="1" dirty="0"/>
              <a:t>Consolidarea cooperării internaționale</a:t>
            </a:r>
            <a:r>
              <a:rPr lang="ro-RO" dirty="0"/>
              <a:t> și a experiențelor de învățare comune.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284535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39" y="9813"/>
            <a:ext cx="6347713" cy="723900"/>
          </a:xfrm>
        </p:spPr>
        <p:txBody>
          <a:bodyPr/>
          <a:lstStyle/>
          <a:p>
            <a:r>
              <a:rPr b="1" dirty="0" err="1"/>
              <a:t>Școala</a:t>
            </a:r>
            <a:r>
              <a:rPr b="1" dirty="0"/>
              <a:t> </a:t>
            </a:r>
            <a:r>
              <a:rPr b="1" dirty="0" err="1"/>
              <a:t>Gazdă</a:t>
            </a:r>
            <a:endParaRPr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38" y="733713"/>
            <a:ext cx="4752342" cy="1711852"/>
          </a:xfrm>
        </p:spPr>
        <p:txBody>
          <a:bodyPr/>
          <a:lstStyle/>
          <a:p>
            <a:r>
              <a:rPr b="1" dirty="0"/>
              <a:t>OOU „Kuzman </a:t>
            </a:r>
            <a:r>
              <a:rPr b="1" dirty="0" err="1"/>
              <a:t>Josifoski-Pitu</a:t>
            </a:r>
            <a:r>
              <a:rPr b="1" dirty="0"/>
              <a:t>”, </a:t>
            </a:r>
            <a:r>
              <a:rPr b="1" dirty="0" err="1"/>
              <a:t>Kičevo</a:t>
            </a:r>
            <a:endParaRPr b="1" dirty="0"/>
          </a:p>
          <a:p>
            <a:endParaRPr dirty="0"/>
          </a:p>
        </p:txBody>
      </p:sp>
      <p:pic>
        <p:nvPicPr>
          <p:cNvPr id="2050" name="Picture 2" descr="May be an image of one or more people, violin, clarinet and text">
            <a:extLst>
              <a:ext uri="{FF2B5EF4-FFF2-40B4-BE49-F238E27FC236}">
                <a16:creationId xmlns:a16="http://schemas.microsoft.com/office/drawing/2014/main" id="{7ECA761E-196C-1D2E-6781-9589202A6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98" y="1604879"/>
            <a:ext cx="3647439" cy="273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o photo description available.">
            <a:extLst>
              <a:ext uri="{FF2B5EF4-FFF2-40B4-BE49-F238E27FC236}">
                <a16:creationId xmlns:a16="http://schemas.microsoft.com/office/drawing/2014/main" id="{EAB0BB56-126A-A66B-F0F1-57C3F584E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852" y="3034953"/>
            <a:ext cx="2659380" cy="382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y be an image of one or more people, people performing martial arts and text that says 'Ky3MAH ၆ OCИФOCKИ-nИTy Erasmus+ E r น S + - IN'">
            <a:extLst>
              <a:ext uri="{FF2B5EF4-FFF2-40B4-BE49-F238E27FC236}">
                <a16:creationId xmlns:a16="http://schemas.microsoft.com/office/drawing/2014/main" id="{8AE1B6B1-A211-ECED-EC4A-35741298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37" y="3040380"/>
            <a:ext cx="2863215" cy="381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ay be an image of dancing and dirndl">
            <a:extLst>
              <a:ext uri="{FF2B5EF4-FFF2-40B4-BE49-F238E27FC236}">
                <a16:creationId xmlns:a16="http://schemas.microsoft.com/office/drawing/2014/main" id="{3255DE47-0278-8BDD-D754-943DF265F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97" y="4122420"/>
            <a:ext cx="3647440" cy="273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ay be an image of one or more people and text that says 'Erasmus+ eTO 1O E 국 r a S J u + KKoraw'">
            <a:extLst>
              <a:ext uri="{FF2B5EF4-FFF2-40B4-BE49-F238E27FC236}">
                <a16:creationId xmlns:a16="http://schemas.microsoft.com/office/drawing/2014/main" id="{01BE9034-36FB-EF40-1FA7-6B8E759E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480" y="9813"/>
            <a:ext cx="4033520" cy="302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705" y="135672"/>
            <a:ext cx="6347713" cy="1320800"/>
          </a:xfrm>
        </p:spPr>
        <p:txBody>
          <a:bodyPr/>
          <a:lstStyle/>
          <a:p>
            <a:r>
              <a:rPr dirty="0" err="1"/>
              <a:t>Ziua</a:t>
            </a:r>
            <a:r>
              <a:rPr dirty="0"/>
              <a:t> 1 – </a:t>
            </a:r>
            <a:r>
              <a:rPr dirty="0" err="1"/>
              <a:t>Primire</a:t>
            </a:r>
            <a:r>
              <a:rPr dirty="0"/>
              <a:t> </a:t>
            </a:r>
            <a:r>
              <a:rPr dirty="0" err="1"/>
              <a:t>și</a:t>
            </a:r>
            <a:r>
              <a:rPr dirty="0"/>
              <a:t> </a:t>
            </a:r>
            <a:r>
              <a:rPr dirty="0" err="1"/>
              <a:t>Deschidere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680" y="1386372"/>
            <a:ext cx="4957824" cy="3880773"/>
          </a:xfrm>
        </p:spPr>
        <p:txBody>
          <a:bodyPr/>
          <a:lstStyle/>
          <a:p>
            <a:r>
              <a:rPr b="1" dirty="0" err="1"/>
              <a:t>Discursuri</a:t>
            </a:r>
            <a:r>
              <a:rPr b="1" dirty="0"/>
              <a:t> de bun </a:t>
            </a:r>
            <a:r>
              <a:rPr b="1" dirty="0" err="1"/>
              <a:t>venit</a:t>
            </a:r>
            <a:endParaRPr b="1" dirty="0"/>
          </a:p>
          <a:p>
            <a:r>
              <a:rPr b="1" dirty="0" err="1"/>
              <a:t>Dansuri</a:t>
            </a:r>
            <a:r>
              <a:rPr b="1" dirty="0"/>
              <a:t> </a:t>
            </a:r>
            <a:r>
              <a:rPr b="1" dirty="0" err="1"/>
              <a:t>și</a:t>
            </a:r>
            <a:r>
              <a:rPr b="1" dirty="0"/>
              <a:t> </a:t>
            </a:r>
            <a:r>
              <a:rPr b="1" dirty="0" err="1"/>
              <a:t>muzică</a:t>
            </a:r>
            <a:r>
              <a:rPr b="1" dirty="0"/>
              <a:t> </a:t>
            </a:r>
            <a:r>
              <a:rPr b="1" dirty="0" err="1"/>
              <a:t>tradițională</a:t>
            </a:r>
            <a:endParaRPr b="1" dirty="0"/>
          </a:p>
          <a:p>
            <a:r>
              <a:rPr b="1" dirty="0" err="1"/>
              <a:t>Prezentarea</a:t>
            </a:r>
            <a:r>
              <a:rPr b="1" dirty="0"/>
              <a:t> </a:t>
            </a:r>
            <a:r>
              <a:rPr b="1" dirty="0" err="1"/>
              <a:t>școlilor</a:t>
            </a:r>
            <a:r>
              <a:rPr b="1" dirty="0"/>
              <a:t> </a:t>
            </a:r>
            <a:r>
              <a:rPr b="1" dirty="0" err="1"/>
              <a:t>partenere</a:t>
            </a:r>
            <a:endParaRPr b="1" dirty="0"/>
          </a:p>
        </p:txBody>
      </p:sp>
      <p:pic>
        <p:nvPicPr>
          <p:cNvPr id="2050" name="Picture 2" descr="May be an image of one or more people, overcoat and fur coat">
            <a:extLst>
              <a:ext uri="{FF2B5EF4-FFF2-40B4-BE49-F238E27FC236}">
                <a16:creationId xmlns:a16="http://schemas.microsoft.com/office/drawing/2014/main" id="{A79149E3-9CD8-7288-FD18-6C2309C10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304" y="2830632"/>
            <a:ext cx="3020526" cy="402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y be an image of one or more people, people studying and text">
            <a:extLst>
              <a:ext uri="{FF2B5EF4-FFF2-40B4-BE49-F238E27FC236}">
                <a16:creationId xmlns:a16="http://schemas.microsoft.com/office/drawing/2014/main" id="{A6D7E76A-5D4A-1CD2-7F06-0C89A7AF7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20" y="3156372"/>
            <a:ext cx="4957824" cy="371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D395E2E3-7C3B-2A8A-FE40-E58D09962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942" y="782049"/>
            <a:ext cx="4465378" cy="27583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4732021" cy="1320800"/>
          </a:xfrm>
        </p:spPr>
        <p:txBody>
          <a:bodyPr>
            <a:normAutofit/>
          </a:bodyPr>
          <a:lstStyle/>
          <a:p>
            <a:r>
              <a:rPr dirty="0" err="1"/>
              <a:t>Ziua</a:t>
            </a:r>
            <a:r>
              <a:rPr dirty="0"/>
              <a:t> 2 – </a:t>
            </a:r>
            <a:r>
              <a:rPr dirty="0" err="1"/>
              <a:t>Vizită</a:t>
            </a:r>
            <a:r>
              <a:rPr dirty="0"/>
              <a:t> </a:t>
            </a:r>
            <a:r>
              <a:rPr dirty="0" err="1"/>
              <a:t>Culturală</a:t>
            </a:r>
            <a:r>
              <a:rPr dirty="0"/>
              <a:t> la Skopje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386" y="1944989"/>
            <a:ext cx="4839034" cy="3880773"/>
          </a:xfrm>
        </p:spPr>
        <p:txBody>
          <a:bodyPr/>
          <a:lstStyle/>
          <a:p>
            <a:r>
              <a:rPr b="1" dirty="0" err="1"/>
              <a:t>Fortăreața</a:t>
            </a:r>
            <a:r>
              <a:rPr b="1" dirty="0"/>
              <a:t> Skopje</a:t>
            </a:r>
          </a:p>
          <a:p>
            <a:r>
              <a:rPr b="1" dirty="0" err="1"/>
              <a:t>Bazarul</a:t>
            </a:r>
            <a:r>
              <a:rPr b="1" dirty="0"/>
              <a:t> </a:t>
            </a:r>
            <a:r>
              <a:rPr b="1" dirty="0" err="1"/>
              <a:t>Vechi</a:t>
            </a:r>
            <a:endParaRPr b="1" dirty="0"/>
          </a:p>
          <a:p>
            <a:r>
              <a:rPr b="1" dirty="0" err="1"/>
              <a:t>Piața</a:t>
            </a:r>
            <a:r>
              <a:rPr b="1" dirty="0"/>
              <a:t> </a:t>
            </a:r>
            <a:r>
              <a:rPr b="1" dirty="0" err="1"/>
              <a:t>Macedoniei</a:t>
            </a:r>
            <a:endParaRPr b="1" dirty="0"/>
          </a:p>
          <a:p>
            <a:r>
              <a:rPr b="1" dirty="0"/>
              <a:t>Casa </a:t>
            </a:r>
            <a:r>
              <a:rPr b="1" dirty="0" err="1"/>
              <a:t>Memorială</a:t>
            </a:r>
            <a:r>
              <a:rPr b="1" dirty="0"/>
              <a:t> Maica Teresa</a:t>
            </a:r>
            <a:endParaRPr lang="ro-RO" b="1" dirty="0"/>
          </a:p>
          <a:p>
            <a:r>
              <a:rPr lang="ro-RO" b="1" dirty="0"/>
              <a:t>Muzeul Luptei Macedonene pentru Independență</a:t>
            </a:r>
            <a:endParaRPr b="1" dirty="0"/>
          </a:p>
        </p:txBody>
      </p:sp>
      <p:pic>
        <p:nvPicPr>
          <p:cNvPr id="3074" name="Picture 2" descr="May be an image of one or more people and Saqsaywaman">
            <a:extLst>
              <a:ext uri="{FF2B5EF4-FFF2-40B4-BE49-F238E27FC236}">
                <a16:creationId xmlns:a16="http://schemas.microsoft.com/office/drawing/2014/main" id="{0881E27A-095B-B362-A113-99DC9FD2D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1980"/>
            <a:ext cx="4307267" cy="244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 photo description available.">
            <a:extLst>
              <a:ext uri="{FF2B5EF4-FFF2-40B4-BE49-F238E27FC236}">
                <a16:creationId xmlns:a16="http://schemas.microsoft.com/office/drawing/2014/main" id="{79F1EE6A-B817-991C-28C2-8221B3B7F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341" y="89034"/>
            <a:ext cx="3264525" cy="244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y be an image of one or more people, the Brandenburg Gate and text">
            <a:extLst>
              <a:ext uri="{FF2B5EF4-FFF2-40B4-BE49-F238E27FC236}">
                <a16:creationId xmlns:a16="http://schemas.microsoft.com/office/drawing/2014/main" id="{103113E5-0354-7929-2F79-93E88B54A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181" y="2537428"/>
            <a:ext cx="3264525" cy="244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ay be an image of text that says 'И3иHr A CÈ wTo и TPE6A pansk Basing panskaleasing.mk mk Mother MatherTeresa Teresa O'">
            <a:extLst>
              <a:ext uri="{FF2B5EF4-FFF2-40B4-BE49-F238E27FC236}">
                <a16:creationId xmlns:a16="http://schemas.microsoft.com/office/drawing/2014/main" id="{F309B5FA-F65C-A3E9-9702-4827EA39C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287" y="4397743"/>
            <a:ext cx="1845193" cy="246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May be an image of the Basilica of the National Shrine of the Immaculate Conception">
            <a:extLst>
              <a:ext uri="{FF2B5EF4-FFF2-40B4-BE49-F238E27FC236}">
                <a16:creationId xmlns:a16="http://schemas.microsoft.com/office/drawing/2014/main" id="{57AF9919-590C-1597-6405-A3BC686F1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64" y="4620675"/>
            <a:ext cx="2967282" cy="222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Ziua 3 – Ateliere de Educație Outdoor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2160590"/>
            <a:ext cx="7200901" cy="4537390"/>
          </a:xfrm>
        </p:spPr>
        <p:txBody>
          <a:bodyPr/>
          <a:lstStyle/>
          <a:p>
            <a:pPr marL="0" indent="0">
              <a:buNone/>
            </a:pPr>
            <a:r>
              <a:rPr lang="ro-RO" b="1" dirty="0"/>
              <a:t>1</a:t>
            </a:r>
            <a:r>
              <a:rPr lang="ro-RO" sz="2000" b="1" dirty="0"/>
              <a:t>. </a:t>
            </a:r>
            <a:r>
              <a:rPr sz="2000" b="1" dirty="0" err="1"/>
              <a:t>Activități</a:t>
            </a:r>
            <a:r>
              <a:rPr sz="2000" b="1" dirty="0"/>
              <a:t> de </a:t>
            </a:r>
            <a:r>
              <a:rPr sz="2000" b="1" dirty="0" err="1"/>
              <a:t>echipă</a:t>
            </a:r>
            <a:r>
              <a:rPr sz="2000" b="1" dirty="0"/>
              <a:t> </a:t>
            </a:r>
            <a:r>
              <a:rPr sz="2000" b="1" dirty="0" err="1"/>
              <a:t>organizate</a:t>
            </a:r>
            <a:r>
              <a:rPr sz="2000" b="1" dirty="0"/>
              <a:t> de </a:t>
            </a:r>
            <a:r>
              <a:rPr sz="2000" b="1" dirty="0" err="1"/>
              <a:t>parteneri</a:t>
            </a:r>
            <a:endParaRPr lang="ro-RO" sz="20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ro-RO" sz="2000" b="1" dirty="0"/>
              <a:t>RO - The </a:t>
            </a:r>
            <a:r>
              <a:rPr lang="ro-RO" sz="2000" b="1" dirty="0" err="1"/>
              <a:t>Emotion</a:t>
            </a:r>
            <a:r>
              <a:rPr lang="ro-RO" sz="2000" b="1" dirty="0"/>
              <a:t> </a:t>
            </a:r>
            <a:r>
              <a:rPr lang="ro-RO" sz="2000" b="1" dirty="0" err="1"/>
              <a:t>Trail</a:t>
            </a:r>
            <a:r>
              <a:rPr lang="ro-RO" sz="2000" b="1" dirty="0"/>
              <a:t>, </a:t>
            </a:r>
            <a:r>
              <a:rPr lang="ro-RO" sz="2000" b="1" dirty="0" err="1"/>
              <a:t>Learnig</a:t>
            </a:r>
            <a:r>
              <a:rPr lang="ro-RO" sz="2000" b="1" dirty="0"/>
              <a:t> </a:t>
            </a:r>
            <a:r>
              <a:rPr lang="ro-RO" sz="2000" b="1" dirty="0" err="1"/>
              <a:t>to</a:t>
            </a:r>
            <a:r>
              <a:rPr lang="ro-RO" sz="2000" b="1" dirty="0"/>
              <a:t> Express </a:t>
            </a:r>
            <a:r>
              <a:rPr lang="ro-RO" sz="2000" b="1" dirty="0" err="1"/>
              <a:t>and</a:t>
            </a:r>
            <a:r>
              <a:rPr lang="ro-RO" sz="2000" b="1" dirty="0"/>
              <a:t> </a:t>
            </a:r>
            <a:r>
              <a:rPr lang="ro-RO" sz="2000" b="1" dirty="0" err="1"/>
              <a:t>Connect</a:t>
            </a:r>
            <a:endParaRPr lang="ro-RO" sz="20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ro-RO" sz="2000" b="1" dirty="0"/>
              <a:t>LT - </a:t>
            </a:r>
            <a:r>
              <a:rPr lang="en-US" sz="2000" b="1" dirty="0"/>
              <a:t>Making Traditional Lithuanian Straw Ornaments</a:t>
            </a:r>
            <a:endParaRPr lang="ro-RO" sz="20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ro-RO" sz="2000" b="1" dirty="0"/>
              <a:t>GR - </a:t>
            </a:r>
            <a:r>
              <a:rPr lang="ro-RO" sz="2000" b="1" dirty="0" err="1"/>
              <a:t>Exploring</a:t>
            </a:r>
            <a:r>
              <a:rPr lang="ro-RO" sz="2000" b="1" dirty="0"/>
              <a:t> Local </a:t>
            </a:r>
            <a:r>
              <a:rPr lang="ro-RO" sz="2000" b="1" dirty="0" err="1"/>
              <a:t>Ecosystems</a:t>
            </a:r>
            <a:endParaRPr lang="ro-RO" sz="20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ro-RO" sz="2000" b="1" dirty="0"/>
              <a:t>IT – </a:t>
            </a:r>
            <a:r>
              <a:rPr lang="ro-RO" sz="2000" b="1" dirty="0" err="1"/>
              <a:t>Enviromental</a:t>
            </a:r>
            <a:r>
              <a:rPr lang="ro-RO" sz="2000" b="1" dirty="0"/>
              <a:t> </a:t>
            </a:r>
            <a:r>
              <a:rPr lang="ro-RO" sz="2000" b="1" dirty="0" err="1"/>
              <a:t>Observation</a:t>
            </a:r>
            <a:r>
              <a:rPr lang="ro-RO" sz="2000" b="1" dirty="0"/>
              <a:t> </a:t>
            </a:r>
            <a:r>
              <a:rPr lang="ro-RO" sz="2000" b="1" dirty="0" err="1"/>
              <a:t>and</a:t>
            </a:r>
            <a:r>
              <a:rPr lang="ro-RO" sz="2000" b="1" dirty="0"/>
              <a:t> Group </a:t>
            </a:r>
            <a:r>
              <a:rPr lang="ro-RO" sz="2000" b="1" dirty="0" err="1"/>
              <a:t>Discussion</a:t>
            </a:r>
            <a:endParaRPr lang="ro-RO" sz="20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ro-RO" sz="2000" b="1" dirty="0"/>
              <a:t>IT – </a:t>
            </a:r>
            <a:r>
              <a:rPr lang="ro-RO" sz="2000" b="1" dirty="0" err="1"/>
              <a:t>Discover</a:t>
            </a:r>
            <a:r>
              <a:rPr lang="ro-RO" sz="2000" b="1" dirty="0"/>
              <a:t> </a:t>
            </a:r>
            <a:r>
              <a:rPr lang="ro-RO" sz="2000" b="1" dirty="0" err="1"/>
              <a:t>Kicevo</a:t>
            </a:r>
            <a:r>
              <a:rPr lang="ro-RO" sz="2000" b="1" dirty="0"/>
              <a:t>, a </a:t>
            </a:r>
            <a:r>
              <a:rPr lang="ro-RO" sz="2000" b="1" dirty="0" err="1"/>
              <a:t>Photo</a:t>
            </a:r>
            <a:r>
              <a:rPr lang="ro-RO" sz="2000" b="1" dirty="0"/>
              <a:t> </a:t>
            </a:r>
            <a:r>
              <a:rPr lang="ro-RO" sz="2000" b="1" dirty="0" err="1"/>
              <a:t>Scavanger</a:t>
            </a:r>
            <a:r>
              <a:rPr lang="ro-RO" sz="2000" b="1" dirty="0"/>
              <a:t> Hunt</a:t>
            </a:r>
            <a:endParaRPr sz="2000" b="1" dirty="0"/>
          </a:p>
          <a:p>
            <a:pPr marL="0" indent="0">
              <a:buNone/>
            </a:pPr>
            <a:r>
              <a:rPr lang="ro-RO" sz="2000" b="1" dirty="0"/>
              <a:t>2. </a:t>
            </a:r>
            <a:r>
              <a:rPr sz="2000" b="1" dirty="0" err="1"/>
              <a:t>Exemple</a:t>
            </a:r>
            <a:r>
              <a:rPr sz="2000" b="1" dirty="0"/>
              <a:t> de </a:t>
            </a:r>
            <a:r>
              <a:rPr sz="2000" b="1" dirty="0" err="1"/>
              <a:t>bune</a:t>
            </a:r>
            <a:r>
              <a:rPr sz="2000" b="1" dirty="0"/>
              <a:t> </a:t>
            </a:r>
            <a:r>
              <a:rPr sz="2000" b="1" dirty="0" err="1"/>
              <a:t>practici</a:t>
            </a:r>
            <a:r>
              <a:rPr sz="2000" b="1" dirty="0"/>
              <a:t> </a:t>
            </a:r>
            <a:r>
              <a:rPr sz="2000" b="1" dirty="0" err="1"/>
              <a:t>în</a:t>
            </a:r>
            <a:r>
              <a:rPr sz="2000" b="1" dirty="0"/>
              <a:t> outdoor learning</a:t>
            </a:r>
          </a:p>
          <a:p>
            <a:pPr marL="0" indent="0">
              <a:buNone/>
            </a:pPr>
            <a:r>
              <a:rPr lang="ro-RO" sz="2000" b="1" dirty="0"/>
              <a:t>3. </a:t>
            </a:r>
            <a:r>
              <a:rPr sz="2000" b="1" dirty="0" err="1"/>
              <a:t>Vizită</a:t>
            </a:r>
            <a:r>
              <a:rPr sz="2000" b="1" dirty="0"/>
              <a:t> la </a:t>
            </a:r>
            <a:r>
              <a:rPr sz="2000" b="1" dirty="0" err="1"/>
              <a:t>Centrul</a:t>
            </a:r>
            <a:r>
              <a:rPr sz="2000" b="1" dirty="0"/>
              <a:t> SC</a:t>
            </a:r>
            <a:r>
              <a:rPr lang="en-US" sz="2000" b="1" dirty="0"/>
              <a:t>O</a:t>
            </a:r>
            <a:r>
              <a:rPr sz="2000" b="1" dirty="0"/>
              <a:t>UT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E4A92AD9-8DC4-044D-87D6-EE0F037E7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FCB39195-4236-7CD8-1CEB-061E74913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098" name="Picture 2" descr="May be an image of studying and table">
            <a:extLst>
              <a:ext uri="{FF2B5EF4-FFF2-40B4-BE49-F238E27FC236}">
                <a16:creationId xmlns:a16="http://schemas.microsoft.com/office/drawing/2014/main" id="{EE5C9730-431D-7537-F667-492BE1677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reptunghi 3">
            <a:extLst>
              <a:ext uri="{FF2B5EF4-FFF2-40B4-BE49-F238E27FC236}">
                <a16:creationId xmlns:a16="http://schemas.microsoft.com/office/drawing/2014/main" id="{495760D6-C719-62CC-449D-E512B44DB5EF}"/>
              </a:ext>
            </a:extLst>
          </p:cNvPr>
          <p:cNvSpPr/>
          <p:nvPr/>
        </p:nvSpPr>
        <p:spPr>
          <a:xfrm>
            <a:off x="74574" y="0"/>
            <a:ext cx="88729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44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Ornamente tradiționale lituaniene</a:t>
            </a:r>
            <a:endParaRPr lang="ro-RO" sz="44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5355054"/>
      </p:ext>
    </p:extLst>
  </p:cSld>
  <p:clrMapOvr>
    <a:masterClrMapping/>
  </p:clrMapOvr>
</p:sld>
</file>

<file path=ppt/theme/theme1.xml><?xml version="1.0" encoding="utf-8"?>
<a:theme xmlns:a="http://schemas.openxmlformats.org/drawingml/2006/main" name="Fațetă">
  <a:themeElements>
    <a:clrScheme name="Fațetă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țetă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țetă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656</TotalTime>
  <Words>779</Words>
  <Application>Microsoft Office PowerPoint</Application>
  <PresentationFormat>Expunere pe ecran (4:3)</PresentationFormat>
  <Paragraphs>98</Paragraphs>
  <Slides>27</Slides>
  <Notes>1</Notes>
  <HiddenSlides>0</HiddenSlides>
  <MMClips>0</MMClips>
  <ScaleCrop>false</ScaleCrop>
  <HeadingPairs>
    <vt:vector size="6" baseType="variant">
      <vt:variant>
        <vt:lpstr>Fonturi utilizate</vt:lpstr>
      </vt:variant>
      <vt:variant>
        <vt:i4>5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27</vt:i4>
      </vt:variant>
    </vt:vector>
  </HeadingPairs>
  <TitlesOfParts>
    <vt:vector size="33" baseType="lpstr">
      <vt:lpstr>Arial</vt:lpstr>
      <vt:lpstr>Calibri</vt:lpstr>
      <vt:lpstr>Trebuchet MS</vt:lpstr>
      <vt:lpstr>Wingdings</vt:lpstr>
      <vt:lpstr>Wingdings 3</vt:lpstr>
      <vt:lpstr>Fațetă</vt:lpstr>
      <vt:lpstr>Întâlnirea Transnațională  de Proiect nr.1 – Macedonia de Nord</vt:lpstr>
      <vt:lpstr>Erasmus+ KA210-SCH Parteneriate la scară mică în educația școlară  </vt:lpstr>
      <vt:lpstr>Obiectivele proiectului Learn Outside, Smile and Shine 2025-1-RO01-KA210-SCH-000354299  </vt:lpstr>
      <vt:lpstr>Obiectivele activității – Kičevo, Macedonia de Nord </vt:lpstr>
      <vt:lpstr>Școala Gazdă</vt:lpstr>
      <vt:lpstr>Ziua 1 – Primire și Deschidere</vt:lpstr>
      <vt:lpstr>Ziua 2 – Vizită Culturală la Skopje</vt:lpstr>
      <vt:lpstr>Ziua 3 – Ateliere de Educație Outdoor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Festivitatea de premiere</vt:lpstr>
      <vt:lpstr>Ziua 4 – Experiență Culturală la Ohrid</vt:lpstr>
      <vt:lpstr>Întâlnirea Echipei de Management</vt:lpstr>
      <vt:lpstr>Saluturi uzuale în macedoneană </vt:lpstr>
      <vt:lpstr>Cuvinte macedonene cu rădăcină sau formă apropiată de română</vt:lpstr>
      <vt:lpstr>Impact și Rezultate - Dezvoltarea competențelor</vt:lpstr>
      <vt:lpstr>Pașii Următori</vt:lpstr>
      <vt:lpstr>Clipuri video</vt:lpstr>
      <vt:lpstr>Prezentare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Asus19</dc:creator>
  <cp:keywords/>
  <dc:description>generated using python-pptx</dc:description>
  <cp:lastModifiedBy>ALEXANDRA BELASCU</cp:lastModifiedBy>
  <cp:revision>22</cp:revision>
  <dcterms:created xsi:type="dcterms:W3CDTF">2013-01-27T09:14:16Z</dcterms:created>
  <dcterms:modified xsi:type="dcterms:W3CDTF">2025-11-20T18:13:38Z</dcterms:modified>
  <cp:category/>
</cp:coreProperties>
</file>